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6" r:id="rId4"/>
    <p:sldId id="257" r:id="rId5"/>
    <p:sldId id="258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4"/>
          <a:sy d="100" n="104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Master" Target="slideMasters/slideMaster2.xml"/>
  <Relationship Id="rId3" Type="http://schemas.openxmlformats.org/officeDocument/2006/relationships/theme" Target="theme/theme1.xml"/>
  <Relationship Id="rId4" Type="http://schemas.openxmlformats.org/officeDocument/2006/relationships/slide" Target="slides/slide1.xml"/>
  <Relationship Id="rId5" Type="http://schemas.openxmlformats.org/officeDocument/2006/relationships/slide" Target="slides/slide2.xml"/>
  <Relationship Id="rId6" Type="http://schemas.openxmlformats.org/officeDocument/2006/relationships/slide" Target="slides/slide3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a71d5017d95402b4e0496c37d40390f86.png"/>
  <Relationship Id="rId3" Type="http://schemas.openxmlformats.org/officeDocument/2006/relationships/image" Target="../media/95deb1cc80b8b6fdeb18cbe247afa02c7.png"/>
  <Relationship Id="rId4" Type="http://schemas.openxmlformats.org/officeDocument/2006/relationships/image" Target="../media/9c515d696fb75d01c37d2d60c20a7e8d8.png"/>
  <Relationship Id="rId5" Type="http://schemas.openxmlformats.org/officeDocument/2006/relationships/theme" Target="../theme/theme1.xml"/>
</Relationships>

</file>

<file path=ppt/slideMasters/_rels/slideMaster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c8bddf5e033dcf4611fc8d35a0a04a441.png"/>
  <Relationship Id="rId3" Type="http://schemas.openxmlformats.org/officeDocument/2006/relationships/image" Target="../media/ec2c15cbe14ecc897e0fb12decb76af12.png"/>
  <Relationship Id="rId4" Type="http://schemas.openxmlformats.org/officeDocument/2006/relationships/image" Target="../media/9f241e107c316ee1628d0b58766c77c73.png"/>
  <Relationship Id="rId5" Type="http://schemas.openxmlformats.org/officeDocument/2006/relationships/image" Target="../media/3179fa9063f7d816ff52f1be096267be4.png"/>
  <Relationship Id="rId6" Type="http://schemas.openxmlformats.org/officeDocument/2006/relationships/image" Target="../media/5155e43049a9649252547c65e7f9ea745.png"/>
  <Relationship Id="rId7" Type="http://schemas.openxmlformats.org/officeDocument/2006/relationships/theme" Target="../theme/theme2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Picture 5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1875" y="276225"/>
            <a:ext cx="1524000" cy="561975"/>
          </a:xfrm>
          <a:prstGeom prst="rect">
            <a:avLst/>
          </a:prstGeom>
        </p:spPr>
      </p:pic>
      <p:pic>
        <p:nvPicPr>
          <p:cNvPr id="2" name="Рисунок 8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800" y="4448175"/>
            <a:ext cx="1343025" cy="561975"/>
          </a:xfrm>
          <a:prstGeom prst="rect">
            <a:avLst/>
          </a:prstGeom>
        </p:spPr>
      </p:pic>
      <p:pic>
        <p:nvPicPr>
          <p:cNvPr id="3" name="Picture 2" descr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275" y="-180975"/>
            <a:ext cx="990600" cy="10191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365340323" r:id="rId1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Picture 5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0" y="428625"/>
            <a:ext cx="1524000" cy="561975"/>
          </a:xfrm>
          <a:prstGeom prst="rect">
            <a:avLst/>
          </a:prstGeom>
        </p:spPr>
      </p:pic>
      <p:pic>
        <p:nvPicPr>
          <p:cNvPr id="2" name="Picture 10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175" y="771525"/>
            <a:ext cx="4495800" cy="4638675"/>
          </a:xfrm>
          <a:prstGeom prst="rect">
            <a:avLst/>
          </a:prstGeom>
        </p:spPr>
      </p:pic>
      <p:pic>
        <p:nvPicPr>
          <p:cNvPr id="3" name="Picture 11" descr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3550" y="-114300"/>
            <a:ext cx="1038225" cy="1028700"/>
          </a:xfrm>
          <a:prstGeom prst="rect">
            <a:avLst/>
          </a:prstGeom>
        </p:spPr>
      </p:pic>
      <p:pic>
        <p:nvPicPr>
          <p:cNvPr id="4" name="Рисунок 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9450" y="4000500"/>
            <a:ext cx="1733550" cy="723900"/>
          </a:xfrm>
          <a:prstGeom prst="rect">
            <a:avLst/>
          </a:prstGeom>
        </p:spPr>
      </p:pic>
      <p:pic>
        <p:nvPicPr>
          <p:cNvPr id="5" name="Picture 2" descr="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2925" y="3438525"/>
            <a:ext cx="1371600" cy="14097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365340324" r:id="rId1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bac79de82b92e26c4d6bc1db26ddea9.jpg"/>
  <Relationship Id="rId3" Type="http://schemas.openxmlformats.org/officeDocument/2006/relationships/image" Target="../media/7330c99be4a9afd5d5f378932aaca2b610.jpg"/>
  <Relationship Id="rId4" Type="http://schemas.openxmlformats.org/officeDocument/2006/relationships/image" Target="../media/c7607386488358363caa3c67dcdb1b2511.jpg"/>
  <Relationship Id="rId5" Type="http://schemas.openxmlformats.org/officeDocument/2006/relationships/hyperlink" Target="https://api.skl-co.ru/files/94/a4/ESP35W0i97_photo_3d_01.jpg" TargetMode="External"/>
  <Relationship Id="rId6" Type="http://schemas.openxmlformats.org/officeDocument/2006/relationships/hyperlink" Target="https://api.skl-co.ru/files/3c/a1/ESP35W0i97_photo_3d_02.jpg" TargetMode="External"/>
  <Relationship Id="rId7" Type="http://schemas.openxmlformats.org/officeDocument/2006/relationships/hyperlink" Target="https://api.skl-co.ru/files/2e/24/ESP35W0i97_photo_3d_03.jpg" TargetMode="Externa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76250" y="2000250"/>
          <a:ext cx="8572500" cy="2952750"/>
          <a:chOff x="476250" y="2000250"/>
          <a:chExt cx="8572500" cy="2952750"/>
        </a:xfrm>
      </p:grpSpPr>
      <p:sp>
        <p:nvSpPr>
          <p:cNvPr id="1" name=""/>
          <p:cNvSpPr txBox="1"/>
          <p:nvPr/>
        </p:nvSpPr>
        <p:spPr>
          <a:xfrm>
            <a:off x="476250" y="2000250"/>
            <a:ext cx="80962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2800" spc="1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Пенал подвесной, 35 см, Esper, белый, IDDIS, ESP35W0i9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76250" y="266700"/>
          <a:ext cx="9906000" cy="5381625"/>
          <a:chOff x="476250" y="266700"/>
          <a:chExt cx="9906000" cy="5381625"/>
        </a:xfrm>
      </p:grpSpPr>
      <p:sp>
        <p:nvSpPr>
          <p:cNvPr id="1" name=""/>
          <p:cNvSpPr txBox="1"/>
          <p:nvPr/>
        </p:nvSpPr>
        <p:spPr>
          <a:xfrm>
            <a:off x="476250" y="266700"/>
            <a:ext cx="6667500" cy="47625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1300" spc="1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Пенал подвесной, 35 см, Esper, белый, IDDIS, ESP35W0i97]]></a:t>
            </a:r>
          </a:p>
        </p:txBody>
      </p:sp>
      <p:pic>
        <p:nvPicPr>
          <p:cNvPr id="2" name="" descr="">
            <a:hlinkClick r:id="rId5" tooltip="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1219200"/>
            <a:ext cx="2000250" cy="2000250"/>
          </a:xfrm>
          <a:prstGeom prst="rect">
            <a:avLst/>
          </a:prstGeom>
        </p:spPr>
      </p:pic>
      <p:pic>
        <p:nvPicPr>
          <p:cNvPr id="3" name="" descr="">
            <a:hlinkClick r:id="rId6" tooltip="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2571750"/>
            <a:ext cx="666750" cy="666750"/>
          </a:xfrm>
          <a:prstGeom prst="rect">
            <a:avLst/>
          </a:prstGeom>
        </p:spPr>
      </p:pic>
      <p:pic>
        <p:nvPicPr>
          <p:cNvPr id="4" name="" descr="">
            <a:hlinkClick r:id="rId7" tooltip="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1375" y="2571750"/>
            <a:ext cx="666750" cy="666750"/>
          </a:xfrm>
          <a:prstGeom prst="rect">
            <a:avLst/>
          </a:prstGeom>
        </p:spPr>
      </p:pic>
      <p:sp>
        <p:nvSpPr>
          <p:cNvPr id="5" name=""/>
          <p:cNvSpPr txBox="1"/>
          <p:nvPr/>
        </p:nvSpPr>
        <p:spPr>
          <a:xfrm>
            <a:off x="2571750" y="1143000"/>
            <a:ext cx="2381250" cy="381000"/>
          </a:xfrm>
          <a:prstGeom prst="rect">
            <a:avLst/>
          </a:prstGeom>
          <a:noFill/>
        </p:spPr>
        <p:txBody>
          <a:bodyPr rtlCol="0" horzOverflow="clip" vertOverflow="clip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2100" spc="5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Esp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2571750" y="1524000"/>
            <a:ext cx="228600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1300" spc="50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ESP35W0i9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2571750" y="2000250"/>
            <a:ext cx="228600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0" u="none">
                <a:solidFill>
                  <a:srgbClr val="888888">
                    <a:alpha val="100.00%"/>
                  </a:srgbClr>
                </a:solidFill>
                <a:latin typeface="Myriad Pro"/>
              </a:rPr>
              <a:t><![CDATA[Розничная цена: ]]></a:t>
            </a:r>
            <a:r>
              <a:rPr lang="en-US" b="1" sz="1300" spc="0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 769 ₽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3524250"/>
            <a:ext cx="4286250" cy="1238250"/>
          </a:xfrm>
          <a:prstGeom prst="rect">
            <a:avLst/>
          </a:prstGeom>
          <a:noFill/>
        </p:spPr>
        <p:txBody>
          <a:bodyPr rtlCol="0" horzOverflow="clip" vertOverflow="clip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800" spc="30" u="none">
                <a:solidFill>
                  <a:srgbClr val="888888">
                    <a:alpha val="100.00%"/>
                  </a:srgbClr>
                </a:solidFill>
                <a:latin typeface="Myriad Pro Light"/>
              </a:rPr>
              <a:t><![CDATA[Мебельная коллекция Esper – выбор тех, кто ценит одновременно простые и продуманные решения. Глянцевый фасад придает подвесному пеналу Esper современный внешний вид. Интегрированная ручка обеспечивает дополнительный комфорт и безопасность. Пенал можно повесить вплотную к стене или разместить в узкой нише благодаря утопленным в фасад дверкам. Он имеет универсальную ориентацию: можно самостоятельно выбрать, где расположить большое отделение и в какую сторону будут открываться дверцы.  
• Пенал IDDIS® оснащен надежными креплениями, рассчитанными на большой вес и позволяющими равномерно распределять нагрузку. 
• Благодаря профессиональной мебельной фурнитуре дверки пенала IDDIS® закрываются плавно и бесшумно.
• Высоту трёх стеклянных полок пенала IDDIS® можно регулировать, что позволяет задействовать полезное пространство целиком. Надежные фиксаторы предотвращают риск их случайного падения и повреждения. 
• Гарантия на мебель IDDIS® – 3 года.
(с) Авторский текст, апрель 2022 г.   ]]></a:t>
            </a:r>
          </a:p>
        </p:txBody>
      </p:sp>
      <p:sp>
        <p:nvSpPr>
          <p:cNvPr id="9" name=""/>
          <p:cNvSpPr txBox="1"/>
          <p:nvPr/>
        </p:nvSpPr>
        <p:spPr>
          <a:xfrm>
            <a:off x="4981575" y="1238250"/>
            <a:ext cx="48577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О товаре]]></a:t>
            </a:r>
          </a:p>
        </p:txBody>
      </p:sp>
      <p:graphicFrame>
        <p:nvGraphicFramePr>
          <p:cNvPr id="10" name="" descr=""/>
          <p:cNvGraphicFramePr>
            <a:graphicFrameLocks noGrp="1"/>
          </p:cNvGraphicFramePr>
          <p:nvPr/>
        </p:nvGraphicFramePr>
        <p:xfrm>
          <a:off x="5048250" y="1571625"/>
          <a:ext cx="48577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42887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Гарантийный срок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3 года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Размер изделия, мм.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350*281*1500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Цвет изделия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Белый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76250" y="266700"/>
          <a:ext cx="9877425" cy="6000750"/>
          <a:chOff x="476250" y="266700"/>
          <a:chExt cx="9877425" cy="6000750"/>
        </a:xfrm>
      </p:grpSpPr>
      <p:sp>
        <p:nvSpPr>
          <p:cNvPr id="1" name=""/>
          <p:cNvSpPr txBox="1"/>
          <p:nvPr/>
        </p:nvSpPr>
        <p:spPr>
          <a:xfrm>
            <a:off x="476250" y="266700"/>
            <a:ext cx="6667500" cy="47625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b="1" sz="1300" spc="1" u="none">
                <a:solidFill>
                  <a:srgbClr val="000000">
                    <a:alpha val="100.00%"/>
                  </a:srgbClr>
                </a:solidFill>
                <a:latin typeface="Myriad Pro"/>
              </a:rPr>
              <a:t><![CDATA[Пенал подвесной, 35 см, Esper, белый, IDDIS, ESP35W0i97]]></a:t>
            </a:r>
          </a:p>
        </p:txBody>
      </p:sp>
      <p:sp>
        <p:nvSpPr>
          <p:cNvPr id="2" name=""/>
          <p:cNvSpPr txBox="1"/>
          <p:nvPr/>
        </p:nvSpPr>
        <p:spPr>
          <a:xfrm>
            <a:off x="476250" y="1047750"/>
            <a:ext cx="54292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Основные характеристики]]></a:t>
            </a:r>
          </a:p>
        </p:txBody>
      </p:sp>
      <p:graphicFrame>
        <p:nvGraphicFramePr>
          <p:cNvPr id="3" name="" descr=""/>
          <p:cNvGraphicFramePr>
            <a:graphicFrameLocks noGrp="1"/>
          </p:cNvGraphicFramePr>
          <p:nvPr/>
        </p:nvGraphicFramePr>
        <p:xfrm>
          <a:off x="542925" y="1381125"/>
          <a:ext cx="54292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71462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Длина изделия, мм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281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Ширина изделия, мм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350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Размер изделия, мм.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350*281*1500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Цвет изделия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Белый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7F7F7">
                        <a:alpha val="100.00%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" name=""/>
          <p:cNvSpPr txBox="1"/>
          <p:nvPr/>
        </p:nvSpPr>
        <p:spPr>
          <a:xfrm>
            <a:off x="4953000" y="1047750"/>
            <a:ext cx="48577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Дизайн]]></a:t>
            </a:r>
          </a:p>
        </p:txBody>
      </p:sp>
      <p:graphicFrame>
        <p:nvGraphicFramePr>
          <p:cNvPr id="5" name="" descr=""/>
          <p:cNvGraphicFramePr>
            <a:graphicFrameLocks noGrp="1"/>
          </p:cNvGraphicFramePr>
          <p:nvPr/>
        </p:nvGraphicFramePr>
        <p:xfrm>
          <a:off x="5019675" y="1381125"/>
          <a:ext cx="48577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42887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Стиль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Модерн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"/>
          <p:cNvSpPr txBox="1"/>
          <p:nvPr/>
        </p:nvSpPr>
        <p:spPr>
          <a:xfrm>
            <a:off x="4953000" y="1857375"/>
            <a:ext cx="4857750" cy="2381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900" spc="10" u="none">
                <a:solidFill>
                  <a:srgbClr val="c5c5c5">
                    <a:alpha val="100.00%"/>
                  </a:srgbClr>
                </a:solidFill>
                <a:latin typeface="Myriad Pro"/>
              </a:rPr>
              <a:t><![CDATA[Безопасность]]></a:t>
            </a:r>
          </a:p>
        </p:txBody>
      </p:sp>
      <p:graphicFrame>
        <p:nvGraphicFramePr>
          <p:cNvPr id="7" name="" descr=""/>
          <p:cNvGraphicFramePr>
            <a:graphicFrameLocks noGrp="1"/>
          </p:cNvGraphicFramePr>
          <p:nvPr/>
        </p:nvGraphicFramePr>
        <p:xfrm>
          <a:off x="5019675" y="2190750"/>
          <a:ext cx="4857750" cy="3810000"/>
        </p:xfrm>
        <a:graphic>
          <a:graphicData uri="http://schemas.openxmlformats.org/drawingml/2006/table">
            <a:tbl>
              <a:tblPr firstRow="1" bandRow="1"/>
              <a:tblGrid>
                <a:gridCol w="1238250"/>
                <a:gridCol w="2428875"/>
              </a:tblGrid>
              <a:tr h="247650"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1905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888888">
                              <a:alpha val="100.00%"/>
                            </a:srgbClr>
                          </a:solidFill>
                          <a:latin typeface="Myriad Pro"/>
                        </a:rPr>
                        <a:t><![CDATA[Гарантийный срок:]]></a:t>
                      </a:r>
                    </a:p>
                  </a:txBody>
                  <a:tcPr marL="1905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l" fontAlgn="base" marL="38100" marR="0" indent="0" lvl="0">
                        <a:lnSpc>
                          <a:spcPct val="100%"/>
                        </a:lnSpc>
                      </a:pPr>
                      <a:r>
                        <a:rPr lang="en-US" sz="800" spc="0" u="none">
                          <a:solidFill>
                            <a:srgbClr val="666666">
                              <a:alpha val="100.00%"/>
                            </a:srgbClr>
                          </a:solidFill>
                          <a:latin typeface="Myriad Pro"/>
                        </a:rPr>
                        <a:t><![CDATA[3 года]]></a:t>
                      </a:r>
                    </a:p>
                  </a:txBody>
                  <a:tcPr marL="38100" marR="0" marT="38100" marB="38100">
                    <a:lnL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.00%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Sergey Bortsov</dc:creator>
  <cp:lastModifiedBy>Alexandr Kozhevnikov</cp:lastModifiedBy>
  <dcterms:created xsi:type="dcterms:W3CDTF">2023-02-13T21:34:10Z</dcterms:created>
  <dcterms:modified xsi:type="dcterms:W3CDTF">2023-02-13T21:34:10Z</dcterms:modified>
  <dc:title>Презентация PowerPoint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